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56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0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8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1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09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4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6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82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1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2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721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10.2.2021.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77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357166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hr-HR" sz="3200" dirty="0"/>
              <a:t>NASTAVAK: odrediti ćemo jedan po jedan moment za svaku od tri navedene sile</a:t>
            </a:r>
            <a:endParaRPr lang="hr-HR" sz="3200" dirty="0"/>
          </a:p>
        </p:txBody>
      </p:sp>
      <p:pic>
        <p:nvPicPr>
          <p:cNvPr id="4" name="Content Placeholder 3" descr="gfgf.png"/>
          <p:cNvPicPr>
            <a:picLocks noGrp="1" noChangeAspect="1"/>
          </p:cNvPicPr>
          <p:nvPr>
            <p:ph idx="1"/>
          </p:nvPr>
        </p:nvPicPr>
        <p:blipFill>
          <a:blip r:embed="rId2">
            <a:lum bright="40000"/>
          </a:blip>
          <a:stretch>
            <a:fillRect/>
          </a:stretch>
        </p:blipFill>
        <p:spPr>
          <a:xfrm flipH="1">
            <a:off x="2309786" y="1711642"/>
            <a:ext cx="6429420" cy="2571768"/>
          </a:xfrm>
          <a:blipFill dpi="0" rotWithShape="1">
            <a:blip r:embed="rId3">
              <a:alphaModFix amt="67000"/>
              <a:lum bright="40000"/>
            </a:blip>
            <a:srcRect/>
            <a:tile tx="0" ty="0" sx="100000" sy="100000" flip="none" algn="tl"/>
          </a:blipFill>
        </p:spPr>
      </p:pic>
      <p:sp>
        <p:nvSpPr>
          <p:cNvPr id="5" name="Oval 4"/>
          <p:cNvSpPr/>
          <p:nvPr/>
        </p:nvSpPr>
        <p:spPr>
          <a:xfrm>
            <a:off x="5810248" y="278605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3124" y="250030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prstClr val="black"/>
                </a:solidFill>
                <a:latin typeface="Constantia"/>
              </a:rPr>
              <a:t>T</a:t>
            </a:r>
            <a:endParaRPr lang="hr-HR" sz="3200" b="1" dirty="0">
              <a:solidFill>
                <a:prstClr val="black"/>
              </a:solidFill>
              <a:latin typeface="Constantia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81290" y="3357562"/>
            <a:ext cx="7000924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809852" y="264318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09984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  <a:latin typeface="Constantia"/>
              </a:rPr>
              <a:t>y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96462" y="328612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prstClr val="black"/>
                </a:solidFill>
                <a:latin typeface="Constantia"/>
              </a:rPr>
              <a:t>x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cxnSp>
        <p:nvCxnSpPr>
          <p:cNvPr id="15" name="Straight Connector 14"/>
          <p:cNvCxnSpPr>
            <a:stCxn id="5" idx="4"/>
          </p:cNvCxnSpPr>
          <p:nvPr/>
        </p:nvCxnSpPr>
        <p:spPr>
          <a:xfrm rot="5400000">
            <a:off x="5345901" y="346471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 rot="10800000">
            <a:off x="2166910" y="2857496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38348" y="3714752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-Right Arrow 19"/>
          <p:cNvSpPr/>
          <p:nvPr/>
        </p:nvSpPr>
        <p:spPr>
          <a:xfrm>
            <a:off x="4167174" y="3929066"/>
            <a:ext cx="1714512" cy="71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4430" y="392906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Xt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2452662" y="2857496"/>
            <a:ext cx="71438" cy="8572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2403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Yt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810248" y="2857496"/>
            <a:ext cx="142876" cy="7143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4562" y="342900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Fg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4095736" y="3714752"/>
            <a:ext cx="142876" cy="71438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7381884" y="3714752"/>
            <a:ext cx="142876" cy="71438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24232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Fr2</a:t>
            </a:r>
            <a:r>
              <a:rPr lang="hr-HR" dirty="0">
                <a:solidFill>
                  <a:prstClr val="black"/>
                </a:solidFill>
                <a:latin typeface="Calibri"/>
              </a:rPr>
              <a:t>´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96198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Fr1</a:t>
            </a:r>
            <a:r>
              <a:rPr lang="hr-HR" dirty="0">
                <a:solidFill>
                  <a:prstClr val="black"/>
                </a:solidFill>
                <a:latin typeface="Calibri"/>
              </a:rPr>
              <a:t>´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66910" y="4714884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prstClr val="black"/>
                </a:solidFill>
                <a:latin typeface="Constantia"/>
              </a:rPr>
              <a:t>Za silu Fr2</a:t>
            </a:r>
            <a:r>
              <a:rPr lang="hr-HR" sz="1600" dirty="0">
                <a:solidFill>
                  <a:prstClr val="black"/>
                </a:solidFill>
                <a:latin typeface="Calibri"/>
              </a:rPr>
              <a:t>´ krak je jednak nuli jer njezin pravac prolazi kroz ishodište koordinatnog sustava, udaljenost pravca sile od ishodišta je nula jer pravac prolazi kroz ishodište</a:t>
            </a:r>
            <a:endParaRPr lang="hr-HR" sz="16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10116" y="5500702"/>
            <a:ext cx="2500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prstClr val="black"/>
                </a:solidFill>
                <a:latin typeface="Constantia"/>
              </a:rPr>
              <a:t>Za silu Fg</a:t>
            </a:r>
            <a:r>
              <a:rPr lang="hr-HR" sz="1600" dirty="0">
                <a:solidFill>
                  <a:prstClr val="black"/>
                </a:solidFill>
                <a:latin typeface="Calibri"/>
              </a:rPr>
              <a:t> krak je Xt.</a:t>
            </a:r>
          </a:p>
          <a:p>
            <a:pPr algn="ctr"/>
            <a:r>
              <a:rPr lang="hr-HR" sz="1600" dirty="0">
                <a:solidFill>
                  <a:prstClr val="black"/>
                </a:solidFill>
                <a:latin typeface="Calibri"/>
              </a:rPr>
              <a:t>Dakle, upravo je za veličinu Xt pravac sile udaljen od ishodišta. </a:t>
            </a:r>
            <a:endParaRPr lang="hr-HR" sz="16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96198" y="4643446"/>
            <a:ext cx="25003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prstClr val="black"/>
                </a:solidFill>
                <a:latin typeface="Constantia"/>
              </a:rPr>
              <a:t>Za silu Fr1</a:t>
            </a:r>
            <a:r>
              <a:rPr lang="hr-HR" sz="1600" dirty="0">
                <a:solidFill>
                  <a:prstClr val="black"/>
                </a:solidFill>
                <a:latin typeface="Calibri"/>
              </a:rPr>
              <a:t>´ krak je jednak međuosovinskom razmaku vozila. Pravac sile Fr1´ od ishodišta je udaljen za veličinu međuosovinskog razmaka, a njega označavamo sa X.</a:t>
            </a:r>
            <a:endParaRPr lang="hr-HR" sz="16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4238612" y="4357694"/>
            <a:ext cx="3143272" cy="71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38810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X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3245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 animBg="1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6" y="357166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hr-HR" sz="3200" dirty="0"/>
              <a:t>NASTAVAK: odrediti ćemo jedan po jedan moment za svaku od tri navedene sile</a:t>
            </a:r>
            <a:endParaRPr lang="hr-HR" sz="3200" dirty="0"/>
          </a:p>
        </p:txBody>
      </p:sp>
      <p:sp>
        <p:nvSpPr>
          <p:cNvPr id="5" name="Oval 4"/>
          <p:cNvSpPr/>
          <p:nvPr/>
        </p:nvSpPr>
        <p:spPr>
          <a:xfrm>
            <a:off x="5810248" y="278605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53124" y="2500307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prstClr val="black"/>
                </a:solidFill>
                <a:latin typeface="Constantia"/>
              </a:rPr>
              <a:t>T</a:t>
            </a:r>
            <a:endParaRPr lang="hr-HR" sz="3200" b="1" dirty="0">
              <a:solidFill>
                <a:prstClr val="black"/>
              </a:solidFill>
              <a:latin typeface="Constantia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881290" y="3357562"/>
            <a:ext cx="7000924" cy="158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2809852" y="264318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09984" y="121442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  <a:latin typeface="Constantia"/>
              </a:rPr>
              <a:t>y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96462" y="328612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prstClr val="black"/>
                </a:solidFill>
                <a:latin typeface="Constantia"/>
              </a:rPr>
              <a:t>x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cxnSp>
        <p:nvCxnSpPr>
          <p:cNvPr id="15" name="Straight Connector 14"/>
          <p:cNvCxnSpPr>
            <a:stCxn id="5" idx="4"/>
          </p:cNvCxnSpPr>
          <p:nvPr/>
        </p:nvCxnSpPr>
        <p:spPr>
          <a:xfrm rot="5400000">
            <a:off x="5345901" y="3464719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</p:cNvCxnSpPr>
          <p:nvPr/>
        </p:nvCxnSpPr>
        <p:spPr>
          <a:xfrm rot="10800000">
            <a:off x="2166910" y="2857496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38348" y="3714752"/>
            <a:ext cx="81439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-Right Arrow 19"/>
          <p:cNvSpPr/>
          <p:nvPr/>
        </p:nvSpPr>
        <p:spPr>
          <a:xfrm>
            <a:off x="4167174" y="3929066"/>
            <a:ext cx="1714512" cy="71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4430" y="392906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Xt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2452662" y="2857496"/>
            <a:ext cx="71438" cy="8572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24034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Yt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810248" y="2857496"/>
            <a:ext cx="142876" cy="7143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4562" y="342900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Fg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4095736" y="3714752"/>
            <a:ext cx="142876" cy="71438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8" name="Up Arrow 27"/>
          <p:cNvSpPr/>
          <p:nvPr/>
        </p:nvSpPr>
        <p:spPr>
          <a:xfrm>
            <a:off x="7381884" y="3714752"/>
            <a:ext cx="142876" cy="71438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24232" y="378619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Fr2</a:t>
            </a:r>
            <a:r>
              <a:rPr lang="hr-HR" dirty="0">
                <a:solidFill>
                  <a:prstClr val="black"/>
                </a:solidFill>
                <a:latin typeface="Calibri"/>
              </a:rPr>
              <a:t>´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96198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Fr1</a:t>
            </a:r>
            <a:r>
              <a:rPr lang="hr-HR" dirty="0">
                <a:solidFill>
                  <a:prstClr val="black"/>
                </a:solidFill>
                <a:latin typeface="Calibri"/>
              </a:rPr>
              <a:t>´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66910" y="4714884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prstClr val="black"/>
                </a:solidFill>
                <a:latin typeface="Constantia"/>
              </a:rPr>
              <a:t>Za silu Fr2</a:t>
            </a:r>
            <a:r>
              <a:rPr lang="hr-HR" sz="1600" dirty="0">
                <a:solidFill>
                  <a:prstClr val="black"/>
                </a:solidFill>
                <a:latin typeface="Calibri"/>
              </a:rPr>
              <a:t>´ krak je jednak nuli jer njezin pravac prolazi kroz ishodište koordinatnog sustava, udaljenost pravca sile od ishodišta je nula jer pravac prolazi kroz ishodište</a:t>
            </a:r>
            <a:endParaRPr lang="hr-HR" sz="16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10116" y="5500702"/>
            <a:ext cx="25003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prstClr val="black"/>
                </a:solidFill>
                <a:latin typeface="Constantia"/>
              </a:rPr>
              <a:t>Za silu Fg</a:t>
            </a:r>
            <a:r>
              <a:rPr lang="hr-HR" sz="1600" dirty="0">
                <a:solidFill>
                  <a:prstClr val="black"/>
                </a:solidFill>
                <a:latin typeface="Calibri"/>
              </a:rPr>
              <a:t> krak je Xt.</a:t>
            </a:r>
          </a:p>
          <a:p>
            <a:pPr algn="ctr"/>
            <a:r>
              <a:rPr lang="hr-HR" sz="1600" dirty="0">
                <a:solidFill>
                  <a:prstClr val="black"/>
                </a:solidFill>
                <a:latin typeface="Calibri"/>
              </a:rPr>
              <a:t>Dakle, upravo je za veličinu Xt pravac sile udaljen od ishodišta. </a:t>
            </a:r>
            <a:endParaRPr lang="hr-HR" sz="16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96198" y="4643446"/>
            <a:ext cx="25003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prstClr val="black"/>
                </a:solidFill>
                <a:latin typeface="Constantia"/>
              </a:rPr>
              <a:t>Za silu Fr1</a:t>
            </a:r>
            <a:r>
              <a:rPr lang="hr-HR" sz="1600" dirty="0">
                <a:solidFill>
                  <a:prstClr val="black"/>
                </a:solidFill>
                <a:latin typeface="Calibri"/>
              </a:rPr>
              <a:t>´ krak je jednak međuosovinskom razmaku vozila. Pravac sile Fr1´ od ishodišta je udaljen za veličinu međuosovinskog razmaka, a njega označavamo sa X.</a:t>
            </a:r>
            <a:endParaRPr lang="hr-HR" sz="16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4238612" y="4357694"/>
            <a:ext cx="3143272" cy="71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38810" y="45005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X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10380" y="1500175"/>
            <a:ext cx="350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dirty="0">
                <a:solidFill>
                  <a:prstClr val="black"/>
                </a:solidFill>
                <a:latin typeface="Constantia"/>
              </a:rPr>
              <a:t>Momenti mogu biti pozitivnog i negativnog predznaka. Oni koji idu u smjeru kazaljke na satu u odnosu na ishodište su pozitivni, dok su oni koji imaju smjer obrnut od kazaljke sata negativnog predznaka.</a:t>
            </a:r>
            <a:endParaRPr lang="hr-HR" sz="1400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8" name="Circular Arrow 37"/>
          <p:cNvSpPr/>
          <p:nvPr/>
        </p:nvSpPr>
        <p:spPr>
          <a:xfrm>
            <a:off x="2952728" y="1285860"/>
            <a:ext cx="3071834" cy="278608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128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5595934" y="5000636"/>
            <a:ext cx="642942" cy="571504"/>
          </a:xfrm>
          <a:prstGeom prst="mathPlu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40" name="Circular Arrow 39"/>
          <p:cNvSpPr/>
          <p:nvPr/>
        </p:nvSpPr>
        <p:spPr>
          <a:xfrm flipH="1">
            <a:off x="1524000" y="214290"/>
            <a:ext cx="6143636" cy="5072098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41" name="Minus 40"/>
          <p:cNvSpPr/>
          <p:nvPr/>
        </p:nvSpPr>
        <p:spPr>
          <a:xfrm>
            <a:off x="8382016" y="4214818"/>
            <a:ext cx="785818" cy="285752"/>
          </a:xfrm>
          <a:prstGeom prst="mathMin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4048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39" grpId="0" animBg="1"/>
      <p:bldP spid="40" grpId="0" animBg="1"/>
      <p:bldP spid="4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Široki zaslon</PresentationFormat>
  <Paragraphs>29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Flow</vt:lpstr>
      <vt:lpstr>NASTAVAK: odrediti ćemo jedan po jedan moment za svaku od tri navedene sile</vt:lpstr>
      <vt:lpstr>NASTAVAK: odrediti ćemo jedan po jedan moment za svaku od tri navedene sile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NASTAVAK: odrediti ćemo jedan po jedan moment za svaku od tri navedene sile</dc:title>
  <dc:creator>HT-ICT</dc:creator>
  <cp:lastModifiedBy>HT-ICT</cp:lastModifiedBy>
  <cp:revision>1</cp:revision>
  <dcterms:created xsi:type="dcterms:W3CDTF">2021-02-10T07:25:11Z</dcterms:created>
  <dcterms:modified xsi:type="dcterms:W3CDTF">2021-02-10T07:25:38Z</dcterms:modified>
</cp:coreProperties>
</file>